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87" r:id="rId7"/>
    <p:sldId id="262" r:id="rId8"/>
    <p:sldId id="265" r:id="rId9"/>
    <p:sldId id="266" r:id="rId10"/>
    <p:sldId id="267" r:id="rId11"/>
    <p:sldId id="284" r:id="rId12"/>
    <p:sldId id="285" r:id="rId13"/>
    <p:sldId id="268" r:id="rId14"/>
    <p:sldId id="286" r:id="rId15"/>
    <p:sldId id="269" r:id="rId16"/>
    <p:sldId id="270" r:id="rId17"/>
    <p:sldId id="271" r:id="rId18"/>
    <p:sldId id="283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ED958-EC95-47E1-A29B-AE764BBA9142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8110C-643E-4E36-9844-22BA154E6482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002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474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568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8867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135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068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25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341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855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970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05876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72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847863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635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1829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84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FBB62-0DC3-41A5-85B5-1915F6268759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A6EA5A-BFB7-450A-B953-86B91166B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204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3973" y="643944"/>
            <a:ext cx="7713617" cy="46432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ЗВІТ </a:t>
            </a:r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ДОСВІДУ РОБОТИ</a:t>
            </a:r>
            <a:b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КЕРІВНИКА МУЗИЧНОГО</a:t>
            </a:r>
            <a:b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ХДНЗ №48 </a:t>
            </a:r>
            <a:b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«ЧЕРВОНА КВІТОЧКА»</a:t>
            </a:r>
            <a:b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53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ПИСАРЕНКО О.М.</a:t>
            </a:r>
            <a:endParaRPr lang="ru-RU" sz="5300" b="1" dirty="0">
              <a:ln w="22225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916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09473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КЕРІВНИК МУЗИЧНИЙ ХДНЗ №48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«</a:t>
            </a:r>
            <a:r>
              <a:rPr lang="ru-RU" b="1" dirty="0" err="1" smtClean="0">
                <a:solidFill>
                  <a:srgbClr val="FF0000"/>
                </a:solidFill>
              </a:rPr>
              <a:t>Червона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квіточка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Писаренко </a:t>
            </a:r>
            <a:r>
              <a:rPr lang="ru-RU" b="1" dirty="0" smtClean="0">
                <a:solidFill>
                  <a:srgbClr val="FF0000"/>
                </a:solidFill>
              </a:rPr>
              <a:t>О.М.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2000" b="1" dirty="0" err="1" smtClean="0">
                <a:solidFill>
                  <a:srgbClr val="FF0000"/>
                </a:solidFill>
              </a:rPr>
              <a:t>Педагогічне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кредо</a:t>
            </a:r>
            <a:r>
              <a:rPr lang="ru-RU" sz="2000" b="1" dirty="0">
                <a:solidFill>
                  <a:srgbClr val="FF0000"/>
                </a:solidFill>
              </a:rPr>
              <a:t>:</a:t>
            </a: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i="1" u="sng" dirty="0" smtClean="0">
                <a:solidFill>
                  <a:srgbClr val="FF0000"/>
                </a:solidFill>
              </a:rPr>
              <a:t>«</a:t>
            </a:r>
            <a:r>
              <a:rPr lang="ru-RU" sz="2000" b="1" i="1" u="sng" dirty="0" err="1" smtClean="0">
                <a:solidFill>
                  <a:srgbClr val="FF0000"/>
                </a:solidFill>
              </a:rPr>
              <a:t>Любити</a:t>
            </a:r>
            <a:r>
              <a:rPr lang="ru-RU" sz="2000" b="1" i="1" u="sng" dirty="0" smtClean="0">
                <a:solidFill>
                  <a:srgbClr val="FF0000"/>
                </a:solidFill>
              </a:rPr>
              <a:t> те, </a:t>
            </a:r>
            <a:r>
              <a:rPr lang="ru-RU" sz="2000" b="1" i="1" u="sng" dirty="0" err="1" smtClean="0">
                <a:solidFill>
                  <a:srgbClr val="FF0000"/>
                </a:solidFill>
              </a:rPr>
              <a:t>чому</a:t>
            </a:r>
            <a:r>
              <a:rPr lang="ru-RU" sz="2000" b="1" i="1" u="sng" dirty="0" smtClean="0">
                <a:solidFill>
                  <a:srgbClr val="FF0000"/>
                </a:solidFill>
              </a:rPr>
              <a:t> </a:t>
            </a:r>
            <a:r>
              <a:rPr lang="ru-RU" sz="2000" b="1" i="1" u="sng" dirty="0" err="1" smtClean="0">
                <a:solidFill>
                  <a:srgbClr val="FF0000"/>
                </a:solidFill>
              </a:rPr>
              <a:t>навчаєш</a:t>
            </a:r>
            <a:r>
              <a:rPr lang="ru-RU" sz="2000" b="1" i="1" u="sng" dirty="0" smtClean="0">
                <a:solidFill>
                  <a:srgbClr val="FF0000"/>
                </a:solidFill>
              </a:rPr>
              <a:t> і </a:t>
            </a:r>
            <a:r>
              <a:rPr lang="ru-RU" sz="2000" b="1" i="1" u="sng" dirty="0" err="1" smtClean="0">
                <a:solidFill>
                  <a:srgbClr val="FF0000"/>
                </a:solidFill>
              </a:rPr>
              <a:t>любити</a:t>
            </a:r>
            <a:r>
              <a:rPr lang="ru-RU" sz="2000" b="1" i="1" u="sng" dirty="0" smtClean="0">
                <a:solidFill>
                  <a:srgbClr val="FF0000"/>
                </a:solidFill>
              </a:rPr>
              <a:t> тих, кого </a:t>
            </a:r>
            <a:r>
              <a:rPr lang="ru-RU" sz="2000" b="1" i="1" u="sng" dirty="0" err="1" smtClean="0">
                <a:solidFill>
                  <a:srgbClr val="FF0000"/>
                </a:solidFill>
              </a:rPr>
              <a:t>навчаєш</a:t>
            </a:r>
            <a:r>
              <a:rPr lang="ru-RU" sz="2000" b="1" i="1" u="sng" dirty="0" smtClean="0">
                <a:solidFill>
                  <a:srgbClr val="FF0000"/>
                </a:solidFill>
              </a:rPr>
              <a:t>!»</a:t>
            </a:r>
            <a:br>
              <a:rPr lang="ru-RU" sz="2000" b="1" i="1" u="sng" dirty="0" smtClean="0">
                <a:solidFill>
                  <a:srgbClr val="FF0000"/>
                </a:solidFill>
              </a:rPr>
            </a:br>
            <a:endParaRPr lang="ru-RU" sz="2000" b="1" i="1" u="sng" dirty="0">
              <a:solidFill>
                <a:srgbClr val="FF0000"/>
              </a:solidFill>
            </a:endParaRPr>
          </a:p>
        </p:txBody>
      </p:sp>
      <p:pic>
        <p:nvPicPr>
          <p:cNvPr id="14" name="Содержимое 13" descr="0-02-05-29433fbf52e4b80a8aadf4c58261658361fa73884d44cf58934fea34496795cc_e1ce2c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23647" y="1632857"/>
            <a:ext cx="2988706" cy="3756026"/>
          </a:xfrm>
        </p:spPr>
      </p:pic>
    </p:spTree>
    <p:extLst>
      <p:ext uri="{BB962C8B-B14F-4D97-AF65-F5344CB8AC3E}">
        <p14:creationId xmlns:p14="http://schemas.microsoft.com/office/powerpoint/2010/main" xmlns="" val="31079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56" y="378003"/>
            <a:ext cx="7997780" cy="581673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Тема </a:t>
            </a:r>
            <a:r>
              <a:rPr lang="ru-RU" sz="2200" b="1" dirty="0" err="1" smtClean="0">
                <a:solidFill>
                  <a:srgbClr val="FF0000"/>
                </a:solidFill>
              </a:rPr>
              <a:t>атестаційної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</a:rPr>
              <a:t>роботи</a:t>
            </a:r>
            <a:r>
              <a:rPr lang="ru-RU" sz="2200" b="1" dirty="0" smtClean="0">
                <a:solidFill>
                  <a:srgbClr val="FF0000"/>
                </a:solidFill>
              </a:rPr>
              <a:t>: </a:t>
            </a:r>
            <a:r>
              <a:rPr lang="ru-RU" sz="2200" b="1" dirty="0">
                <a:solidFill>
                  <a:srgbClr val="FF0000"/>
                </a:solidFill>
              </a:rPr>
              <a:t/>
            </a:r>
            <a:br>
              <a:rPr lang="ru-RU" sz="2200" b="1" dirty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chemeClr val="accent5"/>
                </a:solidFill>
              </a:rPr>
              <a:t>«</a:t>
            </a:r>
            <a:r>
              <a:rPr lang="ru-RU" sz="3100" b="1" dirty="0" err="1" smtClean="0">
                <a:solidFill>
                  <a:schemeClr val="accent5"/>
                </a:solidFill>
              </a:rPr>
              <a:t>Впровадження</a:t>
            </a:r>
            <a:r>
              <a:rPr lang="ru-RU" sz="3100" b="1" dirty="0" smtClean="0">
                <a:solidFill>
                  <a:schemeClr val="accent5"/>
                </a:solidFill>
              </a:rPr>
              <a:t> </a:t>
            </a:r>
            <a:r>
              <a:rPr lang="uk-UA" sz="3100" b="1" dirty="0" err="1" smtClean="0">
                <a:solidFill>
                  <a:schemeClr val="accent5"/>
                </a:solidFill>
              </a:rPr>
              <a:t>Body</a:t>
            </a:r>
            <a:r>
              <a:rPr lang="uk-UA" sz="3100" b="1" dirty="0" smtClean="0">
                <a:solidFill>
                  <a:schemeClr val="accent5"/>
                </a:solidFill>
              </a:rPr>
              <a:t> </a:t>
            </a:r>
            <a:r>
              <a:rPr lang="uk-UA" sz="3100" b="1" dirty="0" err="1" smtClean="0">
                <a:solidFill>
                  <a:schemeClr val="accent5"/>
                </a:solidFill>
              </a:rPr>
              <a:t>Percussion</a:t>
            </a:r>
            <a:r>
              <a:rPr lang="uk-UA" sz="3100" b="1" dirty="0" smtClean="0">
                <a:solidFill>
                  <a:schemeClr val="accent5"/>
                </a:solidFill>
              </a:rPr>
              <a:t> у музичному вихованні </a:t>
            </a:r>
            <a:r>
              <a:rPr lang="uk-UA" sz="3100" b="1" dirty="0" err="1" smtClean="0">
                <a:solidFill>
                  <a:schemeClr val="accent5"/>
                </a:solidFill>
              </a:rPr>
              <a:t>дошкільників”</a:t>
            </a:r>
            <a:r>
              <a:rPr lang="uk-UA" sz="3100" b="1" dirty="0" smtClean="0">
                <a:solidFill>
                  <a:schemeClr val="accent5"/>
                </a:solidFill>
              </a:rPr>
              <a:t> </a:t>
            </a:r>
            <a:r>
              <a:rPr lang="ru-RU" sz="3100" b="1" dirty="0">
                <a:solidFill>
                  <a:schemeClr val="accent5"/>
                </a:solidFill>
              </a:rPr>
              <a:t/>
            </a:r>
            <a:br>
              <a:rPr lang="ru-RU" sz="3100" b="1" dirty="0">
                <a:solidFill>
                  <a:schemeClr val="accent5"/>
                </a:solidFill>
              </a:rPr>
            </a:br>
            <a:r>
              <a:rPr lang="ru-RU" sz="3100" b="1" dirty="0">
                <a:solidFill>
                  <a:schemeClr val="accent5"/>
                </a:solidFill>
              </a:rPr>
              <a:t/>
            </a:r>
            <a:br>
              <a:rPr lang="ru-RU" sz="3100" b="1" dirty="0">
                <a:solidFill>
                  <a:schemeClr val="accent5"/>
                </a:solidFill>
              </a:rPr>
            </a:br>
            <a:r>
              <a:rPr lang="ru-RU" sz="5300" b="1" dirty="0" smtClean="0">
                <a:solidFill>
                  <a:srgbClr val="FF0000"/>
                </a:solidFill>
              </a:rPr>
              <a:t>                           </a:t>
            </a:r>
            <a:r>
              <a:rPr lang="ru-RU" sz="5300" b="1" dirty="0">
                <a:solidFill>
                  <a:srgbClr val="FF0000"/>
                </a:solidFill>
              </a:rPr>
              <a:t/>
            </a:r>
            <a:br>
              <a:rPr lang="ru-RU" sz="5300" b="1" dirty="0">
                <a:solidFill>
                  <a:srgbClr val="FF0000"/>
                </a:solidFill>
              </a:rPr>
            </a:br>
            <a:r>
              <a:rPr lang="ru-RU" sz="5300" b="1" dirty="0" smtClean="0">
                <a:solidFill>
                  <a:srgbClr val="FF0000"/>
                </a:solidFill>
              </a:rPr>
              <a:t/>
            </a:r>
            <a:br>
              <a:rPr lang="ru-RU" sz="5300" b="1" dirty="0" smtClean="0">
                <a:solidFill>
                  <a:srgbClr val="FF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87829" y="5551714"/>
            <a:ext cx="79160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53075" algn="l"/>
              </a:tabLst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музичні інструменти: їх звучання залежить від того, хто до них торкається.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53075" algn="l"/>
              </a:tabLst>
            </a:pP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Вергілій</a:t>
            </a:r>
            <a:endParaRPr lang="uk-UA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53075" algn="l"/>
              </a:tabLst>
            </a:pPr>
            <a:r>
              <a:rPr kumimoji="0" lang="uk-UA" sz="20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kumimoji="0" lang="uk-UA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53075" algn="l"/>
              </a:tabLst>
            </a:pPr>
            <a:r>
              <a:rPr kumimoji="0" lang="uk-UA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uk-UA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Admin\Desktop\Slide1_4068e2e3-d2ff-44e4-9c08-dfb29d21ca63_grand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2126" y="2351313"/>
            <a:ext cx="4075611" cy="300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638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14" y="561702"/>
            <a:ext cx="7845440" cy="5590903"/>
          </a:xfrm>
        </p:spPr>
        <p:txBody>
          <a:bodyPr>
            <a:normAutofit fontScale="90000"/>
          </a:bodyPr>
          <a:lstStyle/>
          <a:p>
            <a:r>
              <a:rPr lang="uk-UA" sz="2700" b="1" i="1" dirty="0" smtClean="0">
                <a:solidFill>
                  <a:schemeClr val="accent5"/>
                </a:solidFill>
              </a:rPr>
              <a:t>           </a:t>
            </a:r>
            <a:r>
              <a:rPr lang="uk-UA" sz="2700" b="1" i="1" u="sng" dirty="0" err="1" smtClean="0">
                <a:solidFill>
                  <a:schemeClr val="accent5"/>
                </a:solidFill>
              </a:rPr>
              <a:t>Body</a:t>
            </a:r>
            <a:r>
              <a:rPr lang="uk-UA" sz="2700" b="1" i="1" u="sng" dirty="0" smtClean="0">
                <a:solidFill>
                  <a:schemeClr val="accent5"/>
                </a:solidFill>
              </a:rPr>
              <a:t> </a:t>
            </a:r>
            <a:r>
              <a:rPr lang="uk-UA" sz="2700" b="1" i="1" u="sng" dirty="0" err="1" smtClean="0">
                <a:solidFill>
                  <a:schemeClr val="accent5"/>
                </a:solidFill>
              </a:rPr>
              <a:t>Percussion</a:t>
            </a:r>
            <a:r>
              <a:rPr lang="uk-UA" sz="2700" b="1" i="1" u="sng" dirty="0" smtClean="0">
                <a:solidFill>
                  <a:schemeClr val="accent5"/>
                </a:solidFill>
              </a:rPr>
              <a:t> </a:t>
            </a:r>
            <a:r>
              <a:rPr lang="uk-UA" sz="2700" b="1" i="1" u="sng" dirty="0" smtClean="0">
                <a:solidFill>
                  <a:schemeClr val="accent5"/>
                </a:solidFill>
              </a:rPr>
              <a:t> </a:t>
            </a:r>
            <a:r>
              <a:rPr lang="uk-UA" sz="2700" b="1" dirty="0" smtClean="0">
                <a:solidFill>
                  <a:schemeClr val="accent5"/>
                </a:solidFill>
              </a:rPr>
              <a:t>- напрямок,який дозволяє поступово та поетапно розвивати у дітей пам’ять, увагу, координацію рухів, почуття ритму, логічне мислення. А також налагодити контакт дитини зі своїм тілом. </a:t>
            </a:r>
            <a:r>
              <a:rPr lang="uk-UA" sz="2700" b="1" dirty="0" err="1" smtClean="0">
                <a:solidFill>
                  <a:schemeClr val="accent5"/>
                </a:solidFill>
              </a:rPr>
              <a:t>Самоорганізуватися</a:t>
            </a:r>
            <a:r>
              <a:rPr lang="uk-UA" sz="2700" b="1" dirty="0" smtClean="0">
                <a:solidFill>
                  <a:schemeClr val="accent5"/>
                </a:solidFill>
              </a:rPr>
              <a:t>. Навчитися поєднувати мелодичні та ритмічні партії в одному процесі. Напрямок </a:t>
            </a:r>
            <a:r>
              <a:rPr lang="uk-UA" sz="2700" b="1" dirty="0" err="1" smtClean="0">
                <a:solidFill>
                  <a:schemeClr val="accent5"/>
                </a:solidFill>
              </a:rPr>
              <a:t>Body</a:t>
            </a:r>
            <a:r>
              <a:rPr lang="uk-UA" sz="2700" b="1" dirty="0" smtClean="0">
                <a:solidFill>
                  <a:schemeClr val="accent5"/>
                </a:solidFill>
              </a:rPr>
              <a:t> </a:t>
            </a:r>
            <a:r>
              <a:rPr lang="uk-UA" sz="2700" b="1" dirty="0" err="1" smtClean="0">
                <a:solidFill>
                  <a:schemeClr val="accent5"/>
                </a:solidFill>
              </a:rPr>
              <a:t>Percussion</a:t>
            </a:r>
            <a:r>
              <a:rPr lang="uk-UA" sz="2700" b="1" dirty="0" smtClean="0">
                <a:solidFill>
                  <a:schemeClr val="accent5"/>
                </a:solidFill>
              </a:rPr>
              <a:t> – це математика в музиці і музика в математиці.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i="1" dirty="0" smtClean="0"/>
              <a:t/>
            </a:r>
            <a:br>
              <a:rPr lang="uk-UA" b="1" i="1" dirty="0" smtClean="0"/>
            </a:br>
            <a:r>
              <a:rPr lang="uk-UA" b="1" i="1" dirty="0" smtClean="0"/>
              <a:t/>
            </a:r>
            <a:br>
              <a:rPr lang="uk-UA" b="1" i="1" dirty="0" smtClean="0"/>
            </a:br>
            <a:r>
              <a:rPr lang="uk-UA" b="1" i="1" dirty="0" smtClean="0"/>
              <a:t/>
            </a:r>
            <a:br>
              <a:rPr lang="uk-UA" b="1" i="1" dirty="0" smtClean="0"/>
            </a:br>
            <a:r>
              <a:rPr lang="uk-UA" b="1" i="1" u="sng" dirty="0" smtClean="0">
                <a:solidFill>
                  <a:schemeClr val="accent5"/>
                </a:solidFill>
              </a:rPr>
              <a:t>Мета</a:t>
            </a:r>
            <a:r>
              <a:rPr lang="uk-UA" dirty="0" smtClean="0">
                <a:solidFill>
                  <a:schemeClr val="accent5"/>
                </a:solidFill>
              </a:rPr>
              <a:t> </a:t>
            </a:r>
            <a:r>
              <a:rPr lang="uk-UA" dirty="0" smtClean="0">
                <a:solidFill>
                  <a:schemeClr val="accent5"/>
                </a:solidFill>
              </a:rPr>
              <a:t>даного напрямку - розкрити творчий потенціал дітей через рухи </a:t>
            </a:r>
            <a:r>
              <a:rPr lang="uk-UA" dirty="0" smtClean="0">
                <a:solidFill>
                  <a:schemeClr val="accent5"/>
                </a:solidFill>
              </a:rPr>
              <a:t>тіла.</a:t>
            </a:r>
            <a:br>
              <a:rPr lang="uk-UA" dirty="0" smtClean="0">
                <a:solidFill>
                  <a:schemeClr val="accent5"/>
                </a:solidFill>
              </a:rPr>
            </a:b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3" name="Рисунок 2" descr="C:\Users\Admin\Desktop\images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7988" y="3759789"/>
            <a:ext cx="493776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539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405" y="365126"/>
            <a:ext cx="7602583" cy="126773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У своїй роботі використовую як традиційні форми роботи так і інноваційні технології: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4" y="1825625"/>
            <a:ext cx="7953646" cy="45882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17409" name="Picture 1" descr="C:\Users\Admin\Documents\ViberDownloads\0-02-0a-4d06d7f800d80bbe0c1e3bf81977e91b7336b44a41dc283523b1c1246581eadc_2f7a89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50" y="1907176"/>
            <a:ext cx="3329493" cy="2194561"/>
          </a:xfrm>
          <a:prstGeom prst="rect">
            <a:avLst/>
          </a:prstGeom>
          <a:noFill/>
        </p:spPr>
      </p:pic>
      <p:pic>
        <p:nvPicPr>
          <p:cNvPr id="17410" name="Picture 2" descr="C:\Users\Admin\Documents\ViberDownloads\0-02-0a-a5c187ecfd8711577e36cbb30fb8a24f180e2f7d6e13fa8033266f501f30b696_cd6bfe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2372" y="1894115"/>
            <a:ext cx="3033274" cy="2233748"/>
          </a:xfrm>
          <a:prstGeom prst="rect">
            <a:avLst/>
          </a:prstGeom>
          <a:noFill/>
        </p:spPr>
      </p:pic>
      <p:pic>
        <p:nvPicPr>
          <p:cNvPr id="17411" name="Picture 3" descr="C:\Users\Admin\Documents\ViberDownloads\0-02-0a-57d50838b316f437478fe00749192583154b08ad174df50a120d232abb642cfd_7b363b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451" y="4362995"/>
            <a:ext cx="3344093" cy="2129246"/>
          </a:xfrm>
          <a:prstGeom prst="rect">
            <a:avLst/>
          </a:prstGeom>
          <a:noFill/>
        </p:spPr>
      </p:pic>
      <p:pic>
        <p:nvPicPr>
          <p:cNvPr id="17412" name="Picture 4" descr="C:\Users\Admin\Documents\ViberDownloads\0-02-0a-a5cd5cfb413c1cdc42a2c937d3515e78c07f52054ec1b7b735f1b4bc6fd244d5_79296db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8937" y="4310744"/>
            <a:ext cx="3017520" cy="2076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525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62" name="Picture 2" descr="C:\Users\Admin\Documents\ViberDownloads\0-02-0a-f821c2b8f0d3b274841016e644ca012fbf60c4b714ac87a57a764a0da7bf0d3b_def4925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2696" y="282377"/>
            <a:ext cx="4898571" cy="3518914"/>
          </a:xfrm>
          <a:prstGeom prst="rect">
            <a:avLst/>
          </a:prstGeom>
          <a:noFill/>
        </p:spPr>
      </p:pic>
      <p:pic>
        <p:nvPicPr>
          <p:cNvPr id="6" name="Picture 3" descr="C:\Users\Admin\Documents\ViberDownloads\0-02-05-262f7c2001a9db51db5b2a1872197babac4ebd30a7ec85b0be0c6a21bf5d2616_1350fc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4458" y="2403566"/>
            <a:ext cx="3474720" cy="2769327"/>
          </a:xfrm>
          <a:prstGeom prst="rect">
            <a:avLst/>
          </a:prstGeom>
          <a:noFill/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499" y="4075611"/>
            <a:ext cx="3074428" cy="22206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74321"/>
            <a:ext cx="7537269" cy="112340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Використання традиційних  інструментів в оркестрі: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3930" y="1397727"/>
            <a:ext cx="6451419" cy="41539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altLang="en-US" dirty="0"/>
          </a:p>
          <a:p>
            <a:pPr>
              <a:buFont typeface="Wingdings" panose="05000000000000000000" pitchFamily="2" charset="2"/>
              <a:buChar char="Ø"/>
            </a:pPr>
            <a:endParaRPr lang="uk-UA" altLang="en-US" dirty="0"/>
          </a:p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2151" y="1397727"/>
            <a:ext cx="4258256" cy="29842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45" y="2306058"/>
            <a:ext cx="4056845" cy="311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05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536" y="248194"/>
            <a:ext cx="7025610" cy="7445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Музично – ритмічні рухи та музично – дидактичні ігри: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2777"/>
            <a:ext cx="7886700" cy="5184186"/>
          </a:xfrm>
        </p:spPr>
        <p:txBody>
          <a:bodyPr/>
          <a:lstStyle/>
          <a:p>
            <a:endParaRPr lang="uk-UA" altLang="en-US" dirty="0" smtClean="0"/>
          </a:p>
          <a:p>
            <a:r>
              <a:rPr lang="uk-UA" altLang="en-US" dirty="0" smtClean="0"/>
              <a:t>Позитивно впливають </a:t>
            </a:r>
            <a:r>
              <a:rPr lang="uk-UA" altLang="en-US" dirty="0"/>
              <a:t>на організм дитини і </a:t>
            </a:r>
            <a:r>
              <a:rPr lang="uk-UA" altLang="en-US" dirty="0" smtClean="0"/>
              <a:t>розвивають </a:t>
            </a:r>
            <a:r>
              <a:rPr lang="uk-UA" altLang="en-US" dirty="0"/>
              <a:t>його </a:t>
            </a:r>
            <a:r>
              <a:rPr lang="uk-UA" altLang="en-US" dirty="0" smtClean="0"/>
              <a:t>творчі </a:t>
            </a:r>
            <a:r>
              <a:rPr lang="uk-UA" altLang="en-US" dirty="0"/>
              <a:t>здібності.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36" b="2013"/>
          <a:stretch/>
        </p:blipFill>
        <p:spPr>
          <a:xfrm>
            <a:off x="4742185" y="2189506"/>
            <a:ext cx="3500293" cy="30527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202287"/>
            <a:ext cx="3535436" cy="302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149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824" y="365126"/>
            <a:ext cx="7193954" cy="16182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Показ традиційного заняття для курсів підвищення </a:t>
            </a:r>
            <a:r>
              <a:rPr lang="uk-UA" b="1" dirty="0" err="1" smtClean="0">
                <a:solidFill>
                  <a:srgbClr val="FF0000"/>
                </a:solidFill>
              </a:rPr>
              <a:t>квалівікації</a:t>
            </a:r>
            <a:r>
              <a:rPr lang="uk-UA" b="1" dirty="0" smtClean="0">
                <a:solidFill>
                  <a:srgbClr val="FF0000"/>
                </a:solidFill>
              </a:rPr>
              <a:t> музичних керівників: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156" y="1982789"/>
            <a:ext cx="3606084" cy="25248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0941" y="2975020"/>
            <a:ext cx="3618963" cy="271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95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30" y="365128"/>
            <a:ext cx="5865223" cy="8497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Участь у семінарі- практикум </a:t>
            </a:r>
            <a:r>
              <a:rPr lang="uk-UA" dirty="0" err="1" smtClean="0">
                <a:solidFill>
                  <a:srgbClr val="FF0000"/>
                </a:solidFill>
              </a:rPr>
              <a:t>А.Шевчук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10343"/>
            <a:ext cx="7886700" cy="5066620"/>
          </a:xfrm>
        </p:spPr>
        <p:txBody>
          <a:bodyPr/>
          <a:lstStyle/>
          <a:p>
            <a:pPr marL="0" indent="0">
              <a:buFontTx/>
              <a:buNone/>
            </a:pPr>
            <a:endParaRPr lang="uk-UA" altLang="en-US" dirty="0"/>
          </a:p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536820"/>
            <a:ext cx="3232597" cy="2957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2415" y="2653048"/>
            <a:ext cx="3170362" cy="23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5940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321"/>
            <a:ext cx="8129452" cy="1554479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accent5"/>
                </a:solidFill>
              </a:rPr>
              <a:t>Презентація досвіду роботи на щорічних серпневих зустрічах освітянської спільноти Хмельницького.</a:t>
            </a:r>
            <a:endParaRPr lang="uk-UA" dirty="0">
              <a:solidFill>
                <a:schemeClr val="accent5"/>
              </a:solidFill>
            </a:endParaRPr>
          </a:p>
        </p:txBody>
      </p:sp>
      <p:pic>
        <p:nvPicPr>
          <p:cNvPr id="8" name="Содержимое 7" descr="изображение_viber_2020-08-28_08-52-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0504" y="2068829"/>
            <a:ext cx="3814354" cy="3326131"/>
          </a:xfrm>
        </p:spPr>
      </p:pic>
      <p:pic>
        <p:nvPicPr>
          <p:cNvPr id="1028" name="Picture 4" descr="C:\Users\Admin\Documents\ViberDownloads\0-02-0a-f149fd5999d7c7346259a8af9b0341616d3195345d6bfa09cce25b0eb6f8e7ae_5835c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6115" y="2481943"/>
            <a:ext cx="1985554" cy="3160456"/>
          </a:xfrm>
          <a:prstGeom prst="rect">
            <a:avLst/>
          </a:prstGeom>
          <a:noFill/>
        </p:spPr>
      </p:pic>
      <p:pic>
        <p:nvPicPr>
          <p:cNvPr id="15" name="Содержимое 3" descr="изображение_viber_2020-08-28_08-44-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4355" y="2677886"/>
            <a:ext cx="1607954" cy="30567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855132" cy="132080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5"/>
                </a:solidFill>
              </a:rPr>
              <a:t>Розвага </a:t>
            </a:r>
            <a:r>
              <a:rPr lang="uk-UA" dirty="0" err="1" smtClean="0">
                <a:solidFill>
                  <a:schemeClr val="accent5"/>
                </a:solidFill>
              </a:rPr>
              <a:t>“Як</a:t>
            </a:r>
            <a:r>
              <a:rPr lang="uk-UA" dirty="0" smtClean="0">
                <a:solidFill>
                  <a:schemeClr val="accent5"/>
                </a:solidFill>
              </a:rPr>
              <a:t> Зима з весною </a:t>
            </a:r>
            <a:r>
              <a:rPr lang="uk-UA" dirty="0" err="1" smtClean="0">
                <a:solidFill>
                  <a:schemeClr val="accent5"/>
                </a:solidFill>
              </a:rPr>
              <a:t>зустрічались”</a:t>
            </a:r>
            <a:endParaRPr lang="uk-UA" dirty="0">
              <a:solidFill>
                <a:schemeClr val="accent5"/>
              </a:solidFill>
            </a:endParaRPr>
          </a:p>
        </p:txBody>
      </p:sp>
      <p:pic>
        <p:nvPicPr>
          <p:cNvPr id="4" name="Содержимое 3" descr="0-02-0a-4b679ac1ceefea2bd6c6bb115cf01306162f006413b4f07a5c8ac24aac5cad33_53d8e1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694" y="2113882"/>
            <a:ext cx="7086600" cy="370869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" y="261258"/>
            <a:ext cx="8873543" cy="100087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Музично–спортивна розвага «Хата на тата</a:t>
            </a:r>
            <a:r>
              <a:rPr lang="uk-UA" b="1" dirty="0" smtClean="0">
                <a:solidFill>
                  <a:srgbClr val="FF0000"/>
                </a:solidFill>
              </a:rPr>
              <a:t>»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40526"/>
            <a:ext cx="7886700" cy="5236437"/>
          </a:xfrm>
        </p:spPr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9850" y="2077193"/>
            <a:ext cx="2143125" cy="2857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965" y="4169217"/>
            <a:ext cx="3762375" cy="23807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4196" y="940526"/>
            <a:ext cx="3762375" cy="237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06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724504" cy="905691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5"/>
                </a:solidFill>
              </a:rPr>
              <a:t>День знань!</a:t>
            </a:r>
            <a:endParaRPr lang="uk-UA" dirty="0">
              <a:solidFill>
                <a:schemeClr val="accent5"/>
              </a:solidFill>
            </a:endParaRPr>
          </a:p>
        </p:txBody>
      </p:sp>
      <p:pic>
        <p:nvPicPr>
          <p:cNvPr id="4" name="Содержимое 3" descr="0-02-05-4cb2b37c05fc8b6b1cc3c1663de252906a971b1da405357382303160ef990e32_90b97e4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074" y="1638074"/>
            <a:ext cx="3814355" cy="3913640"/>
          </a:xfrm>
        </p:spPr>
      </p:pic>
      <p:pic>
        <p:nvPicPr>
          <p:cNvPr id="4098" name="Picture 2" descr="C:\Users\Admin\Documents\ViberDownloads\0-02-05-00f8dfc3253a2a3ca33e3a07723997d894f5512f5819577d78dadb05a04ee40b_25fd02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6057" y="1685109"/>
            <a:ext cx="4325342" cy="3317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7097" y="365127"/>
            <a:ext cx="7248253" cy="915034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День вишиванки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10343"/>
            <a:ext cx="7886700" cy="5066620"/>
          </a:xfrm>
        </p:spPr>
        <p:txBody>
          <a:bodyPr/>
          <a:lstStyle/>
          <a:p>
            <a:pPr marL="0" indent="0">
              <a:buNone/>
            </a:pPr>
            <a:endParaRPr lang="uk-UA" altLang="en-US" dirty="0"/>
          </a:p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0812" y="1110343"/>
            <a:ext cx="3762375" cy="2828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0119" y="3327848"/>
            <a:ext cx="2143125" cy="2857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9009" y="3437122"/>
            <a:ext cx="37623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5592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0949" y="365127"/>
            <a:ext cx="4781006" cy="66684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Осінні розваги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31967"/>
            <a:ext cx="7886700" cy="5144996"/>
          </a:xfrm>
        </p:spPr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173" y="981438"/>
            <a:ext cx="3762375" cy="2114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979" y="981438"/>
            <a:ext cx="3762375" cy="2114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646" y="4338728"/>
            <a:ext cx="3762375" cy="2505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1452" y="4352925"/>
            <a:ext cx="3762375" cy="2505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3076" y="2636863"/>
            <a:ext cx="3762375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9120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0" y="365127"/>
            <a:ext cx="7052309" cy="75828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Випускний бал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0061" y="1400839"/>
            <a:ext cx="3762375" cy="282892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192" y="1400839"/>
            <a:ext cx="37623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242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Літні розваги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179" y="2469290"/>
            <a:ext cx="3250276" cy="24397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7988" y="1869553"/>
            <a:ext cx="2952205" cy="2469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1209" y="3996593"/>
            <a:ext cx="2788918" cy="24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2094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99" y="837128"/>
            <a:ext cx="7954852" cy="52042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Керівник музичний –універсал! 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Якщо треба- буде бал.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Буде радість, буде сміх, буде свято для усіх.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Тридцять п'ять стільців у залі, блиск </a:t>
            </a:r>
            <a:r>
              <a:rPr lang="uk-UA" sz="2400" smtClean="0">
                <a:solidFill>
                  <a:srgbClr val="FF0000"/>
                </a:solidFill>
              </a:rPr>
              <a:t>допитливих очей.</a:t>
            </a:r>
            <a:endParaRPr lang="uk-UA" sz="2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Звуки музики, і далі- перетворюю дітей.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На завзятих танцюристів, на чудових співаків,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Музикантів і артистів,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обдарованих читців.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Є один секрет, до речі, до моїх, усіх ідей,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Це- повага до малечі і любов до всіх дітей</a:t>
            </a:r>
            <a:r>
              <a:rPr lang="uk-UA" sz="2400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3671864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256</Words>
  <Application>Microsoft Office PowerPoint</Application>
  <PresentationFormat>Экран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ЗВІТ ДОСВІДУ РОБОТИ КЕРІВНИКА МУЗИЧНОГО ХДНЗ №48  «ЧЕРВОНА КВІТОЧКА» ПИСАРЕНКО О.М.</vt:lpstr>
      <vt:lpstr> КЕРІВНИК МУЗИЧНИЙ ХДНЗ №48  «Червона квіточка»  Писаренко О.М.       Педагогічне кредо:   «Любити те, чому навчаєш і любити тих, кого навчаєш!» </vt:lpstr>
      <vt:lpstr>Тема атестаційної роботи:   «Впровадження Body Percussion у музичному вихованні дошкільників”                                 </vt:lpstr>
      <vt:lpstr>           Body Percussion  - напрямок,який дозволяє поступово та поетапно розвивати у дітей пам’ять, увагу, координацію рухів, почуття ритму, логічне мислення. А також налагодити контакт дитини зі своїм тілом. Самоорганізуватися. Навчитися поєднувати мелодичні та ритмічні партії в одному процесі. Напрямок Body Percussion – це математика в музиці і музика в математиці.     Мета даного напрямку - розкрити творчий потенціал дітей через рухи тіла. </vt:lpstr>
      <vt:lpstr>У своїй роботі використовую як традиційні форми роботи так і інноваційні технології:</vt:lpstr>
      <vt:lpstr>Слайд 6</vt:lpstr>
      <vt:lpstr>Використання традиційних  інструментів в оркестрі:</vt:lpstr>
      <vt:lpstr>Музично – ритмічні рухи та музично – дидактичні ігри:</vt:lpstr>
      <vt:lpstr>Показ традиційного заняття для курсів підвищення квалівікації музичних керівників:</vt:lpstr>
      <vt:lpstr>Участь у семінарі- практикум А.Шевчук</vt:lpstr>
      <vt:lpstr>Презентація досвіду роботи на щорічних серпневих зустрічах освітянської спільноти Хмельницького.</vt:lpstr>
      <vt:lpstr>Розвага “Як Зима з весною зустрічались”</vt:lpstr>
      <vt:lpstr>Музично–спортивна розвага «Хата на тата»</vt:lpstr>
      <vt:lpstr>День знань!</vt:lpstr>
      <vt:lpstr>День вишиванки</vt:lpstr>
      <vt:lpstr>Осінні розваги</vt:lpstr>
      <vt:lpstr>Випускний бал</vt:lpstr>
      <vt:lpstr>Літні розваги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Dmytro</dc:creator>
  <cp:lastModifiedBy>Admin</cp:lastModifiedBy>
  <cp:revision>64</cp:revision>
  <dcterms:created xsi:type="dcterms:W3CDTF">2015-12-18T10:12:37Z</dcterms:created>
  <dcterms:modified xsi:type="dcterms:W3CDTF">2021-03-14T19:09:41Z</dcterms:modified>
</cp:coreProperties>
</file>